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Lilita One" panose="020B0604020202020204" charset="0"/>
      <p:regular r:id="rId12"/>
    </p:embeddedFont>
    <p:embeddedFont>
      <p:font typeface="Malik" panose="020B0604020202020204" charset="0"/>
      <p:regular r:id="rId13"/>
    </p:embeddedFont>
    <p:embeddedFont>
      <p:font typeface="Open Sauce" panose="020B0604020202020204" charset="0"/>
      <p:regular r:id="rId14"/>
    </p:embeddedFont>
    <p:embeddedFont>
      <p:font typeface="Times New Roman Bold" panose="02020803070505020304" pitchFamily="18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 varScale="1">
        <p:scale>
          <a:sx n="38" d="100"/>
          <a:sy n="38" d="100"/>
        </p:scale>
        <p:origin x="676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8760687" y="4674700"/>
            <a:ext cx="30347163" cy="5448749"/>
          </a:xfrm>
          <a:custGeom>
            <a:avLst/>
            <a:gdLst/>
            <a:ahLst/>
            <a:cxnLst/>
            <a:rect l="l" t="t" r="r" b="b"/>
            <a:pathLst>
              <a:path w="30347163" h="5448749">
                <a:moveTo>
                  <a:pt x="0" y="0"/>
                </a:moveTo>
                <a:lnTo>
                  <a:pt x="30347163" y="0"/>
                </a:lnTo>
                <a:lnTo>
                  <a:pt x="30347163" y="5448749"/>
                </a:lnTo>
                <a:lnTo>
                  <a:pt x="0" y="5448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9954784"/>
            <a:ext cx="18288000" cy="332216"/>
            <a:chOff x="0" y="0"/>
            <a:chExt cx="4816593" cy="87497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816592" cy="87497"/>
            </a:xfrm>
            <a:custGeom>
              <a:avLst/>
              <a:gdLst/>
              <a:ahLst/>
              <a:cxnLst/>
              <a:rect l="l" t="t" r="r" b="b"/>
              <a:pathLst>
                <a:path w="4816592" h="87497">
                  <a:moveTo>
                    <a:pt x="0" y="0"/>
                  </a:moveTo>
                  <a:lnTo>
                    <a:pt x="4816592" y="0"/>
                  </a:lnTo>
                  <a:lnTo>
                    <a:pt x="4816592" y="87497"/>
                  </a:lnTo>
                  <a:lnTo>
                    <a:pt x="0" y="87497"/>
                  </a:lnTo>
                  <a:close/>
                </a:path>
              </a:pathLst>
            </a:custGeom>
            <a:solidFill>
              <a:srgbClr val="A691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25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43376" y="4144258"/>
            <a:ext cx="3293329" cy="1131708"/>
          </a:xfrm>
          <a:custGeom>
            <a:avLst/>
            <a:gdLst/>
            <a:ahLst/>
            <a:cxnLst/>
            <a:rect l="l" t="t" r="r" b="b"/>
            <a:pathLst>
              <a:path w="3293329" h="1131708">
                <a:moveTo>
                  <a:pt x="0" y="0"/>
                </a:moveTo>
                <a:lnTo>
                  <a:pt x="3293329" y="0"/>
                </a:lnTo>
                <a:lnTo>
                  <a:pt x="3293329" y="1131707"/>
                </a:lnTo>
                <a:lnTo>
                  <a:pt x="0" y="1131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33898" y="1880304"/>
            <a:ext cx="11659820" cy="231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9"/>
              </a:lnSpc>
            </a:pPr>
            <a:r>
              <a:rPr lang="en-US" sz="9999">
                <a:solidFill>
                  <a:srgbClr val="6656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Air Quality System</a:t>
            </a:r>
          </a:p>
        </p:txBody>
      </p:sp>
      <p:sp>
        <p:nvSpPr>
          <p:cNvPr id="8" name="Freeform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965971" y="1028700"/>
            <a:ext cx="3293329" cy="1131708"/>
          </a:xfrm>
          <a:custGeom>
            <a:avLst/>
            <a:gdLst/>
            <a:ahLst/>
            <a:cxnLst/>
            <a:rect l="l" t="t" r="r" b="b"/>
            <a:pathLst>
              <a:path w="3293329" h="1131708">
                <a:moveTo>
                  <a:pt x="0" y="0"/>
                </a:moveTo>
                <a:lnTo>
                  <a:pt x="3293329" y="0"/>
                </a:lnTo>
                <a:lnTo>
                  <a:pt x="3293329" y="1131708"/>
                </a:lnTo>
                <a:lnTo>
                  <a:pt x="0" y="113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571593" y="9922587"/>
            <a:ext cx="1881616" cy="372902"/>
          </a:xfrm>
          <a:custGeom>
            <a:avLst/>
            <a:gdLst/>
            <a:ahLst/>
            <a:cxnLst/>
            <a:rect l="l" t="t" r="r" b="b"/>
            <a:pathLst>
              <a:path w="1881616" h="372902">
                <a:moveTo>
                  <a:pt x="1881616" y="0"/>
                </a:moveTo>
                <a:lnTo>
                  <a:pt x="0" y="0"/>
                </a:lnTo>
                <a:lnTo>
                  <a:pt x="0" y="372902"/>
                </a:lnTo>
                <a:lnTo>
                  <a:pt x="1881616" y="372902"/>
                </a:lnTo>
                <a:lnTo>
                  <a:pt x="188161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1013369" y="8526295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7315200" y="0"/>
                </a:moveTo>
                <a:lnTo>
                  <a:pt x="0" y="0"/>
                </a:lnTo>
                <a:lnTo>
                  <a:pt x="0" y="1582743"/>
                </a:lnTo>
                <a:lnTo>
                  <a:pt x="7315200" y="158274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99127" y="2366955"/>
            <a:ext cx="7800572" cy="7587829"/>
          </a:xfrm>
          <a:custGeom>
            <a:avLst/>
            <a:gdLst/>
            <a:ahLst/>
            <a:cxnLst/>
            <a:rect l="l" t="t" r="r" b="b"/>
            <a:pathLst>
              <a:path w="7800572" h="7587829">
                <a:moveTo>
                  <a:pt x="0" y="0"/>
                </a:moveTo>
                <a:lnTo>
                  <a:pt x="7800572" y="0"/>
                </a:lnTo>
                <a:lnTo>
                  <a:pt x="7800572" y="7587829"/>
                </a:lnTo>
                <a:lnTo>
                  <a:pt x="0" y="7587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49488">
            <a:off x="12324019" y="1716011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10799999" flipH="1">
            <a:off x="38141" y="8931935"/>
            <a:ext cx="1191514" cy="1191514"/>
          </a:xfrm>
          <a:custGeom>
            <a:avLst/>
            <a:gdLst/>
            <a:ahLst/>
            <a:cxnLst/>
            <a:rect l="l" t="t" r="r" b="b"/>
            <a:pathLst>
              <a:path w="1191514" h="1191514">
                <a:moveTo>
                  <a:pt x="1191514" y="0"/>
                </a:moveTo>
                <a:lnTo>
                  <a:pt x="0" y="0"/>
                </a:lnTo>
                <a:lnTo>
                  <a:pt x="0" y="1191514"/>
                </a:lnTo>
                <a:lnTo>
                  <a:pt x="1191514" y="1191514"/>
                </a:lnTo>
                <a:lnTo>
                  <a:pt x="119151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531278" y="9922587"/>
            <a:ext cx="1881616" cy="372902"/>
          </a:xfrm>
          <a:custGeom>
            <a:avLst/>
            <a:gdLst/>
            <a:ahLst/>
            <a:cxnLst/>
            <a:rect l="l" t="t" r="r" b="b"/>
            <a:pathLst>
              <a:path w="1881616" h="372902">
                <a:moveTo>
                  <a:pt x="1881616" y="0"/>
                </a:moveTo>
                <a:lnTo>
                  <a:pt x="0" y="0"/>
                </a:lnTo>
                <a:lnTo>
                  <a:pt x="0" y="372902"/>
                </a:lnTo>
                <a:lnTo>
                  <a:pt x="1881616" y="372902"/>
                </a:lnTo>
                <a:lnTo>
                  <a:pt x="188161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829482" y="9813230"/>
            <a:ext cx="4296723" cy="851532"/>
          </a:xfrm>
          <a:custGeom>
            <a:avLst/>
            <a:gdLst/>
            <a:ahLst/>
            <a:cxnLst/>
            <a:rect l="l" t="t" r="r" b="b"/>
            <a:pathLst>
              <a:path w="4296723" h="851532">
                <a:moveTo>
                  <a:pt x="4296723" y="0"/>
                </a:moveTo>
                <a:lnTo>
                  <a:pt x="0" y="0"/>
                </a:lnTo>
                <a:lnTo>
                  <a:pt x="0" y="851532"/>
                </a:lnTo>
                <a:lnTo>
                  <a:pt x="4296723" y="851532"/>
                </a:lnTo>
                <a:lnTo>
                  <a:pt x="429672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137965" y="5275965"/>
            <a:ext cx="3376771" cy="5019524"/>
          </a:xfrm>
          <a:custGeom>
            <a:avLst/>
            <a:gdLst/>
            <a:ahLst/>
            <a:cxnLst/>
            <a:rect l="l" t="t" r="r" b="b"/>
            <a:pathLst>
              <a:path w="3376771" h="5019524">
                <a:moveTo>
                  <a:pt x="0" y="0"/>
                </a:moveTo>
                <a:lnTo>
                  <a:pt x="3376770" y="0"/>
                </a:lnTo>
                <a:lnTo>
                  <a:pt x="3376770" y="5019524"/>
                </a:lnTo>
                <a:lnTo>
                  <a:pt x="0" y="50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773265" y="5275965"/>
            <a:ext cx="3568425" cy="5019524"/>
          </a:xfrm>
          <a:custGeom>
            <a:avLst/>
            <a:gdLst/>
            <a:ahLst/>
            <a:cxnLst/>
            <a:rect l="l" t="t" r="r" b="b"/>
            <a:pathLst>
              <a:path w="3568425" h="5019524">
                <a:moveTo>
                  <a:pt x="0" y="0"/>
                </a:moveTo>
                <a:lnTo>
                  <a:pt x="3568425" y="0"/>
                </a:lnTo>
                <a:lnTo>
                  <a:pt x="3568425" y="5019524"/>
                </a:lnTo>
                <a:lnTo>
                  <a:pt x="0" y="50195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253950" y="4298785"/>
            <a:ext cx="8566450" cy="645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39"/>
              </a:lnSpc>
              <a:spcBef>
                <a:spcPct val="0"/>
              </a:spcBef>
            </a:pPr>
            <a:r>
              <a:rPr lang="en-US" sz="3956" spc="-197" dirty="0">
                <a:solidFill>
                  <a:srgbClr val="665634"/>
                </a:solidFill>
                <a:latin typeface="Open Sauce"/>
                <a:ea typeface="Open Sauce"/>
                <a:cs typeface="Open Sauce"/>
                <a:sym typeface="Open Sauce"/>
              </a:rPr>
              <a:t>Real-Time Monitoring + AI Forecasting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59392" y="3034757"/>
            <a:ext cx="6810614" cy="124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9349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THANK YOU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17994" y="5613988"/>
            <a:ext cx="6810614" cy="128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934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4857" y="1028700"/>
            <a:ext cx="8824443" cy="5104906"/>
            <a:chOff x="0" y="0"/>
            <a:chExt cx="1591695" cy="920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95" cy="920789"/>
            </a:xfrm>
            <a:custGeom>
              <a:avLst/>
              <a:gdLst/>
              <a:ahLst/>
              <a:cxnLst/>
              <a:rect l="l" t="t" r="r" b="b"/>
              <a:pathLst>
                <a:path w="1591695" h="920789">
                  <a:moveTo>
                    <a:pt x="17547" y="0"/>
                  </a:moveTo>
                  <a:lnTo>
                    <a:pt x="1574148" y="0"/>
                  </a:lnTo>
                  <a:cubicBezTo>
                    <a:pt x="1583839" y="0"/>
                    <a:pt x="1591695" y="7856"/>
                    <a:pt x="1591695" y="17547"/>
                  </a:cubicBezTo>
                  <a:lnTo>
                    <a:pt x="1591695" y="903243"/>
                  </a:lnTo>
                  <a:cubicBezTo>
                    <a:pt x="1591695" y="907896"/>
                    <a:pt x="1589846" y="912359"/>
                    <a:pt x="1586555" y="915650"/>
                  </a:cubicBezTo>
                  <a:cubicBezTo>
                    <a:pt x="1583265" y="918941"/>
                    <a:pt x="1578802" y="920789"/>
                    <a:pt x="1574148" y="920789"/>
                  </a:cubicBezTo>
                  <a:lnTo>
                    <a:pt x="17547" y="920789"/>
                  </a:lnTo>
                  <a:cubicBezTo>
                    <a:pt x="7856" y="920789"/>
                    <a:pt x="0" y="912933"/>
                    <a:pt x="0" y="903243"/>
                  </a:cubicBezTo>
                  <a:lnTo>
                    <a:pt x="0" y="17547"/>
                  </a:lnTo>
                  <a:cubicBezTo>
                    <a:pt x="0" y="7856"/>
                    <a:pt x="7856" y="0"/>
                    <a:pt x="17547" y="0"/>
                  </a:cubicBezTo>
                  <a:close/>
                </a:path>
              </a:pathLst>
            </a:custGeom>
            <a:blipFill>
              <a:blip r:embed="rId2"/>
              <a:stretch>
                <a:fillRect t="-13669" b="-136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011955" y="6481134"/>
            <a:ext cx="4247345" cy="2777166"/>
            <a:chOff x="0" y="0"/>
            <a:chExt cx="766108" cy="500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6108" cy="500927"/>
            </a:xfrm>
            <a:custGeom>
              <a:avLst/>
              <a:gdLst/>
              <a:ahLst/>
              <a:cxnLst/>
              <a:rect l="l" t="t" r="r" b="b"/>
              <a:pathLst>
                <a:path w="766108" h="500927">
                  <a:moveTo>
                    <a:pt x="36455" y="0"/>
                  </a:moveTo>
                  <a:lnTo>
                    <a:pt x="729653" y="0"/>
                  </a:lnTo>
                  <a:cubicBezTo>
                    <a:pt x="739321" y="0"/>
                    <a:pt x="748594" y="3841"/>
                    <a:pt x="755431" y="10678"/>
                  </a:cubicBezTo>
                  <a:cubicBezTo>
                    <a:pt x="762267" y="17514"/>
                    <a:pt x="766108" y="26787"/>
                    <a:pt x="766108" y="36455"/>
                  </a:cubicBezTo>
                  <a:lnTo>
                    <a:pt x="766108" y="464472"/>
                  </a:lnTo>
                  <a:cubicBezTo>
                    <a:pt x="766108" y="474140"/>
                    <a:pt x="762267" y="483413"/>
                    <a:pt x="755431" y="490249"/>
                  </a:cubicBezTo>
                  <a:cubicBezTo>
                    <a:pt x="748594" y="497086"/>
                    <a:pt x="739321" y="500927"/>
                    <a:pt x="729653" y="500927"/>
                  </a:cubicBezTo>
                  <a:lnTo>
                    <a:pt x="36455" y="500927"/>
                  </a:lnTo>
                  <a:cubicBezTo>
                    <a:pt x="26787" y="500927"/>
                    <a:pt x="17514" y="497086"/>
                    <a:pt x="10678" y="490249"/>
                  </a:cubicBezTo>
                  <a:cubicBezTo>
                    <a:pt x="3841" y="483413"/>
                    <a:pt x="0" y="474140"/>
                    <a:pt x="0" y="464472"/>
                  </a:cubicBezTo>
                  <a:lnTo>
                    <a:pt x="0" y="36455"/>
                  </a:lnTo>
                  <a:cubicBezTo>
                    <a:pt x="0" y="26787"/>
                    <a:pt x="3841" y="17514"/>
                    <a:pt x="10678" y="10678"/>
                  </a:cubicBezTo>
                  <a:cubicBezTo>
                    <a:pt x="17514" y="3841"/>
                    <a:pt x="26787" y="0"/>
                    <a:pt x="36455" y="0"/>
                  </a:cubicBezTo>
                  <a:close/>
                </a:path>
              </a:pathLst>
            </a:custGeom>
            <a:blipFill>
              <a:blip r:embed="rId3"/>
              <a:stretch>
                <a:fillRect l="-7647" r="-76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34857" y="6481134"/>
            <a:ext cx="4247345" cy="2777166"/>
            <a:chOff x="0" y="0"/>
            <a:chExt cx="766108" cy="5009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6108" cy="500927"/>
            </a:xfrm>
            <a:custGeom>
              <a:avLst/>
              <a:gdLst/>
              <a:ahLst/>
              <a:cxnLst/>
              <a:rect l="l" t="t" r="r" b="b"/>
              <a:pathLst>
                <a:path w="766108" h="500927">
                  <a:moveTo>
                    <a:pt x="36455" y="0"/>
                  </a:moveTo>
                  <a:lnTo>
                    <a:pt x="729653" y="0"/>
                  </a:lnTo>
                  <a:cubicBezTo>
                    <a:pt x="739321" y="0"/>
                    <a:pt x="748594" y="3841"/>
                    <a:pt x="755431" y="10678"/>
                  </a:cubicBezTo>
                  <a:cubicBezTo>
                    <a:pt x="762267" y="17514"/>
                    <a:pt x="766108" y="26787"/>
                    <a:pt x="766108" y="36455"/>
                  </a:cubicBezTo>
                  <a:lnTo>
                    <a:pt x="766108" y="464472"/>
                  </a:lnTo>
                  <a:cubicBezTo>
                    <a:pt x="766108" y="474140"/>
                    <a:pt x="762267" y="483413"/>
                    <a:pt x="755431" y="490249"/>
                  </a:cubicBezTo>
                  <a:cubicBezTo>
                    <a:pt x="748594" y="497086"/>
                    <a:pt x="739321" y="500927"/>
                    <a:pt x="729653" y="500927"/>
                  </a:cubicBezTo>
                  <a:lnTo>
                    <a:pt x="36455" y="500927"/>
                  </a:lnTo>
                  <a:cubicBezTo>
                    <a:pt x="26787" y="500927"/>
                    <a:pt x="17514" y="497086"/>
                    <a:pt x="10678" y="490249"/>
                  </a:cubicBezTo>
                  <a:cubicBezTo>
                    <a:pt x="3841" y="483413"/>
                    <a:pt x="0" y="474140"/>
                    <a:pt x="0" y="464472"/>
                  </a:cubicBezTo>
                  <a:lnTo>
                    <a:pt x="0" y="36455"/>
                  </a:lnTo>
                  <a:cubicBezTo>
                    <a:pt x="0" y="26787"/>
                    <a:pt x="3841" y="17514"/>
                    <a:pt x="10678" y="10678"/>
                  </a:cubicBezTo>
                  <a:cubicBezTo>
                    <a:pt x="17514" y="3841"/>
                    <a:pt x="26787" y="0"/>
                    <a:pt x="36455" y="0"/>
                  </a:cubicBezTo>
                  <a:close/>
                </a:path>
              </a:pathLst>
            </a:custGeom>
            <a:blipFill>
              <a:blip r:embed="rId4"/>
              <a:stretch>
                <a:fillRect t="-947" b="-9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4972" y="1789763"/>
            <a:ext cx="7406157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-640">
                <a:solidFill>
                  <a:srgbClr val="4B3C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4972" y="5630754"/>
            <a:ext cx="7556510" cy="206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9784" lvl="1" indent="-209892" algn="l">
              <a:lnSpc>
                <a:spcPts val="2722"/>
              </a:lnSpc>
              <a:buFont typeface="Arial"/>
              <a:buChar char="•"/>
            </a:pPr>
            <a:r>
              <a:rPr lang="en-US" sz="1944" b="1" spc="-9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Almaty suffers from extremely poor winter air quality.</a:t>
            </a:r>
          </a:p>
          <a:p>
            <a:pPr marL="419784" lvl="1" indent="-209892" algn="l">
              <a:lnSpc>
                <a:spcPts val="2722"/>
              </a:lnSpc>
              <a:buFont typeface="Arial"/>
              <a:buChar char="•"/>
            </a:pPr>
            <a:r>
              <a:rPr lang="en-US" sz="1944" b="1" spc="-9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PM2.5 levels exceed WHO limits by 10–15x </a:t>
            </a:r>
          </a:p>
          <a:p>
            <a:pPr marL="419784" lvl="1" indent="-209892" algn="l">
              <a:lnSpc>
                <a:spcPts val="2722"/>
              </a:lnSpc>
              <a:buFont typeface="Arial"/>
              <a:buChar char="•"/>
            </a:pPr>
            <a:r>
              <a:rPr lang="en-US" sz="1944" b="1" spc="-9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Thermal inversions trap pollution inside the city</a:t>
            </a:r>
          </a:p>
          <a:p>
            <a:pPr marL="419784" lvl="1" indent="-209892" algn="l">
              <a:lnSpc>
                <a:spcPts val="2722"/>
              </a:lnSpc>
              <a:buFont typeface="Arial"/>
              <a:buChar char="•"/>
            </a:pPr>
            <a:r>
              <a:rPr lang="en-US" sz="1944" spc="-9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944" b="1" spc="-9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Diseases increase: asthma, bronchitis, COPD, heart issues</a:t>
            </a:r>
          </a:p>
          <a:p>
            <a:pPr marL="419784" lvl="1" indent="-209892" algn="l">
              <a:lnSpc>
                <a:spcPts val="2722"/>
              </a:lnSpc>
              <a:buFont typeface="Arial"/>
              <a:buChar char="•"/>
            </a:pPr>
            <a:r>
              <a:rPr lang="en-US" sz="1944" b="1" spc="-9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No system predicts pollution before it becomes dangerous</a:t>
            </a:r>
          </a:p>
          <a:p>
            <a:pPr marL="419784" lvl="1" indent="-209892" algn="l">
              <a:lnSpc>
                <a:spcPts val="2722"/>
              </a:lnSpc>
              <a:buFont typeface="Arial"/>
              <a:buChar char="•"/>
            </a:pPr>
            <a:r>
              <a:rPr lang="en-US" sz="1944" b="1" spc="-9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Citizens, schools, hospitals have zero time to prepare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391625" y="3325521"/>
            <a:ext cx="9279353" cy="44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  <a:spcBef>
                <a:spcPct val="0"/>
              </a:spcBef>
            </a:pPr>
            <a:r>
              <a:rPr lang="en-US" sz="2505" spc="-1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 Quality Challenges in Almaty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6358394" cy="8198897"/>
            <a:chOff x="0" y="0"/>
            <a:chExt cx="1146885" cy="1478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6885" cy="1478863"/>
            </a:xfrm>
            <a:custGeom>
              <a:avLst/>
              <a:gdLst/>
              <a:ahLst/>
              <a:cxnLst/>
              <a:rect l="l" t="t" r="r" b="b"/>
              <a:pathLst>
                <a:path w="1146885" h="1478863">
                  <a:moveTo>
                    <a:pt x="30440" y="0"/>
                  </a:moveTo>
                  <a:lnTo>
                    <a:pt x="1116445" y="0"/>
                  </a:lnTo>
                  <a:cubicBezTo>
                    <a:pt x="1133257" y="0"/>
                    <a:pt x="1146885" y="13628"/>
                    <a:pt x="1146885" y="30440"/>
                  </a:cubicBezTo>
                  <a:lnTo>
                    <a:pt x="1146885" y="1448423"/>
                  </a:lnTo>
                  <a:cubicBezTo>
                    <a:pt x="1146885" y="1465235"/>
                    <a:pt x="1133257" y="1478863"/>
                    <a:pt x="1116445" y="1478863"/>
                  </a:cubicBezTo>
                  <a:lnTo>
                    <a:pt x="30440" y="1478863"/>
                  </a:lnTo>
                  <a:cubicBezTo>
                    <a:pt x="13628" y="1478863"/>
                    <a:pt x="0" y="1465235"/>
                    <a:pt x="0" y="1448423"/>
                  </a:cubicBezTo>
                  <a:lnTo>
                    <a:pt x="0" y="30440"/>
                  </a:lnTo>
                  <a:cubicBezTo>
                    <a:pt x="0" y="13628"/>
                    <a:pt x="13628" y="0"/>
                    <a:pt x="30440" y="0"/>
                  </a:cubicBezTo>
                  <a:close/>
                </a:path>
              </a:pathLst>
            </a:custGeom>
            <a:blipFill>
              <a:blip r:embed="rId2"/>
              <a:stretch>
                <a:fillRect l="-4746" r="-47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34857" y="6481134"/>
            <a:ext cx="4247345" cy="2777166"/>
            <a:chOff x="0" y="0"/>
            <a:chExt cx="766108" cy="500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6108" cy="500927"/>
            </a:xfrm>
            <a:custGeom>
              <a:avLst/>
              <a:gdLst/>
              <a:ahLst/>
              <a:cxnLst/>
              <a:rect l="l" t="t" r="r" b="b"/>
              <a:pathLst>
                <a:path w="766108" h="500927">
                  <a:moveTo>
                    <a:pt x="36455" y="0"/>
                  </a:moveTo>
                  <a:lnTo>
                    <a:pt x="729653" y="0"/>
                  </a:lnTo>
                  <a:cubicBezTo>
                    <a:pt x="739321" y="0"/>
                    <a:pt x="748594" y="3841"/>
                    <a:pt x="755431" y="10678"/>
                  </a:cubicBezTo>
                  <a:cubicBezTo>
                    <a:pt x="762267" y="17514"/>
                    <a:pt x="766108" y="26787"/>
                    <a:pt x="766108" y="36455"/>
                  </a:cubicBezTo>
                  <a:lnTo>
                    <a:pt x="766108" y="464472"/>
                  </a:lnTo>
                  <a:cubicBezTo>
                    <a:pt x="766108" y="474140"/>
                    <a:pt x="762267" y="483413"/>
                    <a:pt x="755431" y="490249"/>
                  </a:cubicBezTo>
                  <a:cubicBezTo>
                    <a:pt x="748594" y="497086"/>
                    <a:pt x="739321" y="500927"/>
                    <a:pt x="729653" y="500927"/>
                  </a:cubicBezTo>
                  <a:lnTo>
                    <a:pt x="36455" y="500927"/>
                  </a:lnTo>
                  <a:cubicBezTo>
                    <a:pt x="26787" y="500927"/>
                    <a:pt x="17514" y="497086"/>
                    <a:pt x="10678" y="490249"/>
                  </a:cubicBezTo>
                  <a:cubicBezTo>
                    <a:pt x="3841" y="483413"/>
                    <a:pt x="0" y="474140"/>
                    <a:pt x="0" y="464472"/>
                  </a:cubicBezTo>
                  <a:lnTo>
                    <a:pt x="0" y="36455"/>
                  </a:lnTo>
                  <a:cubicBezTo>
                    <a:pt x="0" y="26787"/>
                    <a:pt x="3841" y="17514"/>
                    <a:pt x="10678" y="10678"/>
                  </a:cubicBezTo>
                  <a:cubicBezTo>
                    <a:pt x="17514" y="3841"/>
                    <a:pt x="26787" y="0"/>
                    <a:pt x="36455" y="0"/>
                  </a:cubicBezTo>
                  <a:close/>
                </a:path>
              </a:pathLst>
            </a:custGeom>
            <a:blipFill>
              <a:blip r:embed="rId3"/>
              <a:stretch>
                <a:fillRect t="-26469" b="-264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17352" y="6481134"/>
            <a:ext cx="4247345" cy="2777166"/>
            <a:chOff x="0" y="0"/>
            <a:chExt cx="766108" cy="5009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6108" cy="500927"/>
            </a:xfrm>
            <a:custGeom>
              <a:avLst/>
              <a:gdLst/>
              <a:ahLst/>
              <a:cxnLst/>
              <a:rect l="l" t="t" r="r" b="b"/>
              <a:pathLst>
                <a:path w="766108" h="500927">
                  <a:moveTo>
                    <a:pt x="36455" y="0"/>
                  </a:moveTo>
                  <a:lnTo>
                    <a:pt x="729653" y="0"/>
                  </a:lnTo>
                  <a:cubicBezTo>
                    <a:pt x="739321" y="0"/>
                    <a:pt x="748594" y="3841"/>
                    <a:pt x="755431" y="10678"/>
                  </a:cubicBezTo>
                  <a:cubicBezTo>
                    <a:pt x="762267" y="17514"/>
                    <a:pt x="766108" y="26787"/>
                    <a:pt x="766108" y="36455"/>
                  </a:cubicBezTo>
                  <a:lnTo>
                    <a:pt x="766108" y="464472"/>
                  </a:lnTo>
                  <a:cubicBezTo>
                    <a:pt x="766108" y="474140"/>
                    <a:pt x="762267" y="483413"/>
                    <a:pt x="755431" y="490249"/>
                  </a:cubicBezTo>
                  <a:cubicBezTo>
                    <a:pt x="748594" y="497086"/>
                    <a:pt x="739321" y="500927"/>
                    <a:pt x="729653" y="500927"/>
                  </a:cubicBezTo>
                  <a:lnTo>
                    <a:pt x="36455" y="500927"/>
                  </a:lnTo>
                  <a:cubicBezTo>
                    <a:pt x="26787" y="500927"/>
                    <a:pt x="17514" y="497086"/>
                    <a:pt x="10678" y="490249"/>
                  </a:cubicBezTo>
                  <a:cubicBezTo>
                    <a:pt x="3841" y="483413"/>
                    <a:pt x="0" y="474140"/>
                    <a:pt x="0" y="464472"/>
                  </a:cubicBezTo>
                  <a:lnTo>
                    <a:pt x="0" y="36455"/>
                  </a:lnTo>
                  <a:cubicBezTo>
                    <a:pt x="0" y="26787"/>
                    <a:pt x="3841" y="17514"/>
                    <a:pt x="10678" y="10678"/>
                  </a:cubicBezTo>
                  <a:cubicBezTo>
                    <a:pt x="17514" y="3841"/>
                    <a:pt x="26787" y="0"/>
                    <a:pt x="36455" y="0"/>
                  </a:cubicBezTo>
                  <a:close/>
                </a:path>
              </a:pathLst>
            </a:custGeom>
            <a:blipFill>
              <a:blip r:embed="rId4"/>
              <a:stretch>
                <a:fillRect l="-48695" r="-486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244219" y="1290671"/>
            <a:ext cx="10015081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6"/>
              </a:lnSpc>
            </a:pPr>
            <a:r>
              <a:rPr lang="en-US" sz="8246" spc="-659">
                <a:solidFill>
                  <a:srgbClr val="4B3C3D"/>
                </a:solidFill>
                <a:latin typeface="Open Sauce"/>
                <a:ea typeface="Open Sauce"/>
                <a:cs typeface="Open Sauce"/>
                <a:sym typeface="Open Sauce"/>
              </a:rPr>
              <a:t> Our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75954" y="2969118"/>
            <a:ext cx="5410299" cy="47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spc="-134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Predictive Air Quality System for Almaty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2919" y="3893185"/>
            <a:ext cx="8522645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• Hyperlocal PM2.5/PM10 predictions (1–12 hours ahead)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• Live map: pollution hotspots in Almaty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• SMS alerts before dangerous spikes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• Automated social media reporting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• Seasonal health reports for hospitals/schools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• Data dashboard for city officials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600" y="4961749"/>
            <a:ext cx="11301259" cy="4817162"/>
          </a:xfrm>
          <a:custGeom>
            <a:avLst/>
            <a:gdLst/>
            <a:ahLst/>
            <a:cxnLst/>
            <a:rect l="l" t="t" r="r" b="b"/>
            <a:pathLst>
              <a:path w="11301259" h="4817162">
                <a:moveTo>
                  <a:pt x="0" y="0"/>
                </a:moveTo>
                <a:lnTo>
                  <a:pt x="11301259" y="0"/>
                </a:lnTo>
                <a:lnTo>
                  <a:pt x="11301259" y="4817162"/>
                </a:lnTo>
                <a:lnTo>
                  <a:pt x="0" y="481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71608" y="806532"/>
            <a:ext cx="10615992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  <a:spcBef>
                <a:spcPct val="0"/>
              </a:spcBef>
            </a:pPr>
            <a:r>
              <a:rPr lang="en-US" sz="9349" b="1" dirty="0">
                <a:solidFill>
                  <a:srgbClr val="000000"/>
                </a:solidFill>
                <a:latin typeface="Times New Roman" panose="02020603050405020304" pitchFamily="18" charset="0"/>
                <a:ea typeface="Lilita One"/>
                <a:cs typeface="Times New Roman" panose="02020603050405020304" pitchFamily="18" charset="0"/>
                <a:sym typeface="Lilita One"/>
              </a:rPr>
              <a:t>HOW IT WORKS?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2367" y="2313645"/>
            <a:ext cx="13145844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DATA: CITY SENSORS + WEATHER + TRAFFIC + SATELLITE.</a:t>
            </a: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&amp; FUSE: CLEAN AND COMBINE ALL DATA.</a:t>
            </a: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FORECAST: PREDICT PM2.5/PM10 24–48H AHEAD.</a:t>
            </a: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ALERTS &amp; DASHBOARD: SMS ALERTS, GOVERNMENT DASHBOARDS, SEASONAL REPORTS.</a:t>
            </a: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LEARNING: MODEL UPDATES DAILY FOR ACCURACY.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828607" cy="8229600"/>
            <a:chOff x="0" y="0"/>
            <a:chExt cx="1412072" cy="14844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2072" cy="1484401"/>
            </a:xfrm>
            <a:custGeom>
              <a:avLst/>
              <a:gdLst/>
              <a:ahLst/>
              <a:cxnLst/>
              <a:rect l="l" t="t" r="r" b="b"/>
              <a:pathLst>
                <a:path w="1412072" h="1484401">
                  <a:moveTo>
                    <a:pt x="19779" y="0"/>
                  </a:moveTo>
                  <a:lnTo>
                    <a:pt x="1392294" y="0"/>
                  </a:lnTo>
                  <a:cubicBezTo>
                    <a:pt x="1397539" y="0"/>
                    <a:pt x="1402570" y="2084"/>
                    <a:pt x="1406279" y="5793"/>
                  </a:cubicBezTo>
                  <a:cubicBezTo>
                    <a:pt x="1409989" y="9502"/>
                    <a:pt x="1412072" y="14533"/>
                    <a:pt x="1412072" y="19779"/>
                  </a:cubicBezTo>
                  <a:lnTo>
                    <a:pt x="1412072" y="1464622"/>
                  </a:lnTo>
                  <a:cubicBezTo>
                    <a:pt x="1412072" y="1469868"/>
                    <a:pt x="1409989" y="1474899"/>
                    <a:pt x="1406279" y="1478608"/>
                  </a:cubicBezTo>
                  <a:cubicBezTo>
                    <a:pt x="1402570" y="1482317"/>
                    <a:pt x="1397539" y="1484401"/>
                    <a:pt x="1392294" y="1484401"/>
                  </a:cubicBezTo>
                  <a:lnTo>
                    <a:pt x="19779" y="1484401"/>
                  </a:lnTo>
                  <a:cubicBezTo>
                    <a:pt x="14533" y="1484401"/>
                    <a:pt x="9502" y="1482317"/>
                    <a:pt x="5793" y="1478608"/>
                  </a:cubicBezTo>
                  <a:cubicBezTo>
                    <a:pt x="2084" y="1474899"/>
                    <a:pt x="0" y="1469868"/>
                    <a:pt x="0" y="1464622"/>
                  </a:cubicBezTo>
                  <a:lnTo>
                    <a:pt x="0" y="19779"/>
                  </a:lnTo>
                  <a:cubicBezTo>
                    <a:pt x="0" y="14533"/>
                    <a:pt x="2084" y="9502"/>
                    <a:pt x="5793" y="5793"/>
                  </a:cubicBezTo>
                  <a:cubicBezTo>
                    <a:pt x="9502" y="2084"/>
                    <a:pt x="14533" y="0"/>
                    <a:pt x="19779" y="0"/>
                  </a:cubicBezTo>
                  <a:close/>
                </a:path>
              </a:pathLst>
            </a:custGeom>
            <a:blipFill>
              <a:blip r:embed="rId2"/>
              <a:stretch>
                <a:fillRect l="-29039" r="-290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502949" y="1637361"/>
            <a:ext cx="8082327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spc="-48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Primary Target: Government (B2G)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60126" y="4860974"/>
            <a:ext cx="6715423" cy="3194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pc="-17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Smart-City decision dashboards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pc="-17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Pollution alert infrastructure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pc="-17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Urban planning + environmental policy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pc="-17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Health sector early-warning systems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pc="-17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Emergency response coordination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6358394" cy="8198897"/>
            <a:chOff x="0" y="0"/>
            <a:chExt cx="1146885" cy="1478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6885" cy="1478863"/>
            </a:xfrm>
            <a:custGeom>
              <a:avLst/>
              <a:gdLst/>
              <a:ahLst/>
              <a:cxnLst/>
              <a:rect l="l" t="t" r="r" b="b"/>
              <a:pathLst>
                <a:path w="1146885" h="1478863">
                  <a:moveTo>
                    <a:pt x="30440" y="0"/>
                  </a:moveTo>
                  <a:lnTo>
                    <a:pt x="1116445" y="0"/>
                  </a:lnTo>
                  <a:cubicBezTo>
                    <a:pt x="1133257" y="0"/>
                    <a:pt x="1146885" y="13628"/>
                    <a:pt x="1146885" y="30440"/>
                  </a:cubicBezTo>
                  <a:lnTo>
                    <a:pt x="1146885" y="1448423"/>
                  </a:lnTo>
                  <a:cubicBezTo>
                    <a:pt x="1146885" y="1465235"/>
                    <a:pt x="1133257" y="1478863"/>
                    <a:pt x="1116445" y="1478863"/>
                  </a:cubicBezTo>
                  <a:lnTo>
                    <a:pt x="30440" y="1478863"/>
                  </a:lnTo>
                  <a:cubicBezTo>
                    <a:pt x="13628" y="1478863"/>
                    <a:pt x="0" y="1465235"/>
                    <a:pt x="0" y="1448423"/>
                  </a:cubicBezTo>
                  <a:lnTo>
                    <a:pt x="0" y="30440"/>
                  </a:lnTo>
                  <a:cubicBezTo>
                    <a:pt x="0" y="13628"/>
                    <a:pt x="13628" y="0"/>
                    <a:pt x="30440" y="0"/>
                  </a:cubicBezTo>
                  <a:close/>
                </a:path>
              </a:pathLst>
            </a:custGeom>
            <a:blipFill>
              <a:blip r:embed="rId2"/>
              <a:stretch>
                <a:fillRect l="-14473" r="-144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34857" y="6481134"/>
            <a:ext cx="4247345" cy="2777166"/>
            <a:chOff x="0" y="0"/>
            <a:chExt cx="766108" cy="500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6108" cy="500927"/>
            </a:xfrm>
            <a:custGeom>
              <a:avLst/>
              <a:gdLst/>
              <a:ahLst/>
              <a:cxnLst/>
              <a:rect l="l" t="t" r="r" b="b"/>
              <a:pathLst>
                <a:path w="766108" h="500927">
                  <a:moveTo>
                    <a:pt x="36455" y="0"/>
                  </a:moveTo>
                  <a:lnTo>
                    <a:pt x="729653" y="0"/>
                  </a:lnTo>
                  <a:cubicBezTo>
                    <a:pt x="739321" y="0"/>
                    <a:pt x="748594" y="3841"/>
                    <a:pt x="755431" y="10678"/>
                  </a:cubicBezTo>
                  <a:cubicBezTo>
                    <a:pt x="762267" y="17514"/>
                    <a:pt x="766108" y="26787"/>
                    <a:pt x="766108" y="36455"/>
                  </a:cubicBezTo>
                  <a:lnTo>
                    <a:pt x="766108" y="464472"/>
                  </a:lnTo>
                  <a:cubicBezTo>
                    <a:pt x="766108" y="474140"/>
                    <a:pt x="762267" y="483413"/>
                    <a:pt x="755431" y="490249"/>
                  </a:cubicBezTo>
                  <a:cubicBezTo>
                    <a:pt x="748594" y="497086"/>
                    <a:pt x="739321" y="500927"/>
                    <a:pt x="729653" y="500927"/>
                  </a:cubicBezTo>
                  <a:lnTo>
                    <a:pt x="36455" y="500927"/>
                  </a:lnTo>
                  <a:cubicBezTo>
                    <a:pt x="26787" y="500927"/>
                    <a:pt x="17514" y="497086"/>
                    <a:pt x="10678" y="490249"/>
                  </a:cubicBezTo>
                  <a:cubicBezTo>
                    <a:pt x="3841" y="483413"/>
                    <a:pt x="0" y="474140"/>
                    <a:pt x="0" y="464472"/>
                  </a:cubicBezTo>
                  <a:lnTo>
                    <a:pt x="0" y="36455"/>
                  </a:lnTo>
                  <a:cubicBezTo>
                    <a:pt x="0" y="26787"/>
                    <a:pt x="3841" y="17514"/>
                    <a:pt x="10678" y="10678"/>
                  </a:cubicBezTo>
                  <a:cubicBezTo>
                    <a:pt x="17514" y="3841"/>
                    <a:pt x="26787" y="0"/>
                    <a:pt x="36455" y="0"/>
                  </a:cubicBezTo>
                  <a:close/>
                </a:path>
              </a:pathLst>
            </a:custGeom>
            <a:blipFill>
              <a:blip r:embed="rId3"/>
              <a:stretch>
                <a:fillRect l="-9849" r="-98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17352" y="6481134"/>
            <a:ext cx="4247345" cy="2777166"/>
            <a:chOff x="0" y="0"/>
            <a:chExt cx="766108" cy="5009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6108" cy="500927"/>
            </a:xfrm>
            <a:custGeom>
              <a:avLst/>
              <a:gdLst/>
              <a:ahLst/>
              <a:cxnLst/>
              <a:rect l="l" t="t" r="r" b="b"/>
              <a:pathLst>
                <a:path w="766108" h="500927">
                  <a:moveTo>
                    <a:pt x="36455" y="0"/>
                  </a:moveTo>
                  <a:lnTo>
                    <a:pt x="729653" y="0"/>
                  </a:lnTo>
                  <a:cubicBezTo>
                    <a:pt x="739321" y="0"/>
                    <a:pt x="748594" y="3841"/>
                    <a:pt x="755431" y="10678"/>
                  </a:cubicBezTo>
                  <a:cubicBezTo>
                    <a:pt x="762267" y="17514"/>
                    <a:pt x="766108" y="26787"/>
                    <a:pt x="766108" y="36455"/>
                  </a:cubicBezTo>
                  <a:lnTo>
                    <a:pt x="766108" y="464472"/>
                  </a:lnTo>
                  <a:cubicBezTo>
                    <a:pt x="766108" y="474140"/>
                    <a:pt x="762267" y="483413"/>
                    <a:pt x="755431" y="490249"/>
                  </a:cubicBezTo>
                  <a:cubicBezTo>
                    <a:pt x="748594" y="497086"/>
                    <a:pt x="739321" y="500927"/>
                    <a:pt x="729653" y="500927"/>
                  </a:cubicBezTo>
                  <a:lnTo>
                    <a:pt x="36455" y="500927"/>
                  </a:lnTo>
                  <a:cubicBezTo>
                    <a:pt x="26787" y="500927"/>
                    <a:pt x="17514" y="497086"/>
                    <a:pt x="10678" y="490249"/>
                  </a:cubicBezTo>
                  <a:cubicBezTo>
                    <a:pt x="3841" y="483413"/>
                    <a:pt x="0" y="474140"/>
                    <a:pt x="0" y="464472"/>
                  </a:cubicBezTo>
                  <a:lnTo>
                    <a:pt x="0" y="36455"/>
                  </a:lnTo>
                  <a:cubicBezTo>
                    <a:pt x="0" y="26787"/>
                    <a:pt x="3841" y="17514"/>
                    <a:pt x="10678" y="10678"/>
                  </a:cubicBezTo>
                  <a:cubicBezTo>
                    <a:pt x="17514" y="3841"/>
                    <a:pt x="26787" y="0"/>
                    <a:pt x="36455" y="0"/>
                  </a:cubicBezTo>
                  <a:close/>
                </a:path>
              </a:pathLst>
            </a:custGeom>
            <a:blipFill>
              <a:blip r:embed="rId4"/>
              <a:stretch>
                <a:fillRect t="-938" b="-9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74662" y="1612302"/>
            <a:ext cx="10015081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6"/>
              </a:lnSpc>
            </a:pPr>
            <a:r>
              <a:rPr lang="en-US" sz="8246" spc="-659">
                <a:solidFill>
                  <a:srgbClr val="4B3C3D"/>
                </a:solidFill>
                <a:latin typeface="Open Sauce"/>
                <a:ea typeface="Open Sauce"/>
                <a:cs typeface="Open Sauce"/>
                <a:sym typeface="Open Sauce"/>
              </a:rPr>
              <a:t>Project Evaluation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72919" y="3893185"/>
            <a:ext cx="9268863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Novelty:</a:t>
            </a:r>
            <a:r>
              <a:rPr lang="en-US" sz="1999" spc="-99">
                <a:solidFill>
                  <a:srgbClr val="4B3C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Predictive forecasting; no similar local solution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Demand:</a:t>
            </a:r>
            <a:r>
              <a:rPr lang="en-US" sz="1999" spc="-99">
                <a:solidFill>
                  <a:srgbClr val="4B3C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Almaty government needs data-driven tools for health &amp; urban planning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 &amp; economic impact: </a:t>
            </a:r>
            <a:r>
              <a:rPr lang="en-US" sz="1999" spc="-99">
                <a:solidFill>
                  <a:srgbClr val="4B3C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Pollution costs ~$10.5B annually (World Bank)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Model: B2G;</a:t>
            </a:r>
            <a:r>
              <a:rPr lang="en-US" sz="1999" spc="-99">
                <a:solidFill>
                  <a:srgbClr val="4B3C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governments pay for ,dashboards, reports, predictive alerts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Team: </a:t>
            </a:r>
            <a:r>
              <a:rPr lang="en-US" sz="1999" spc="-99">
                <a:solidFill>
                  <a:srgbClr val="4B3C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+ IoT + software expertise; can collaborate with universities or tech partners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b="1" spc="-99">
                <a:solidFill>
                  <a:srgbClr val="4B3C3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work (B2B): </a:t>
            </a:r>
            <a:r>
              <a:rPr lang="en-US" sz="1999" spc="-99">
                <a:solidFill>
                  <a:srgbClr val="4B3C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estate, schools, hospitals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endParaRPr lang="en-US" sz="1999" spc="-99">
              <a:solidFill>
                <a:srgbClr val="4B3C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2799"/>
              </a:lnSpc>
              <a:spcBef>
                <a:spcPct val="0"/>
              </a:spcBef>
            </a:pPr>
            <a:endParaRPr lang="en-US" sz="1999" spc="-99">
              <a:solidFill>
                <a:srgbClr val="4B3C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028700"/>
            <a:ext cx="8115300" cy="8229600"/>
            <a:chOff x="0" y="0"/>
            <a:chExt cx="1463784" cy="14844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3784" cy="1484401"/>
            </a:xfrm>
            <a:custGeom>
              <a:avLst/>
              <a:gdLst/>
              <a:ahLst/>
              <a:cxnLst/>
              <a:rect l="l" t="t" r="r" b="b"/>
              <a:pathLst>
                <a:path w="1463784" h="1484401">
                  <a:moveTo>
                    <a:pt x="19080" y="0"/>
                  </a:moveTo>
                  <a:lnTo>
                    <a:pt x="1444704" y="0"/>
                  </a:lnTo>
                  <a:cubicBezTo>
                    <a:pt x="1449765" y="0"/>
                    <a:pt x="1454618" y="2010"/>
                    <a:pt x="1458196" y="5588"/>
                  </a:cubicBezTo>
                  <a:cubicBezTo>
                    <a:pt x="1461774" y="9167"/>
                    <a:pt x="1463784" y="14020"/>
                    <a:pt x="1463784" y="19080"/>
                  </a:cubicBezTo>
                  <a:lnTo>
                    <a:pt x="1463784" y="1465321"/>
                  </a:lnTo>
                  <a:cubicBezTo>
                    <a:pt x="1463784" y="1475859"/>
                    <a:pt x="1455242" y="1484401"/>
                    <a:pt x="1444704" y="1484401"/>
                  </a:cubicBezTo>
                  <a:lnTo>
                    <a:pt x="19080" y="1484401"/>
                  </a:lnTo>
                  <a:cubicBezTo>
                    <a:pt x="8542" y="1484401"/>
                    <a:pt x="0" y="1475859"/>
                    <a:pt x="0" y="1465321"/>
                  </a:cubicBezTo>
                  <a:lnTo>
                    <a:pt x="0" y="19080"/>
                  </a:lnTo>
                  <a:cubicBezTo>
                    <a:pt x="0" y="8542"/>
                    <a:pt x="8542" y="0"/>
                    <a:pt x="19080" y="0"/>
                  </a:cubicBezTo>
                  <a:close/>
                </a:path>
              </a:pathLst>
            </a:custGeom>
            <a:blipFill>
              <a:blip r:embed="rId2"/>
              <a:stretch>
                <a:fillRect l="-704" r="-7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5936" y="1562060"/>
            <a:ext cx="7050896" cy="240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spc="-6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Competitive Advantage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2277" y="5067300"/>
            <a:ext cx="8667015" cy="257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 spc="-14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Governments Will Choose Us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 spc="-14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Predictive Forecasting (1–24)</a:t>
            </a:r>
            <a:r>
              <a:rPr lang="en-US" sz="2899" spc="-14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competitors mostly reactive.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 spc="-14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Hyperlocal Accuracy</a:t>
            </a:r>
            <a:r>
              <a:rPr lang="en-US" sz="2899" spc="-14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tailored for Almaty’s geography.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 spc="-14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Multi-Channel Alerts</a:t>
            </a:r>
            <a:r>
              <a:rPr lang="en-US" sz="2899" spc="-14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SMS, public displays, dashboards.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spc="-14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Visuals: Table comparing features vs other platforms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84337" y="2882459"/>
            <a:ext cx="4499092" cy="5415651"/>
          </a:xfrm>
          <a:custGeom>
            <a:avLst/>
            <a:gdLst/>
            <a:ahLst/>
            <a:cxnLst/>
            <a:rect l="l" t="t" r="r" b="b"/>
            <a:pathLst>
              <a:path w="4499092" h="5415651">
                <a:moveTo>
                  <a:pt x="0" y="0"/>
                </a:moveTo>
                <a:lnTo>
                  <a:pt x="4499091" y="0"/>
                </a:lnTo>
                <a:lnTo>
                  <a:pt x="4499091" y="5415651"/>
                </a:lnTo>
                <a:lnTo>
                  <a:pt x="0" y="5415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714481" y="1182936"/>
            <a:ext cx="6859038" cy="203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43"/>
              </a:lnSpc>
              <a:spcBef>
                <a:spcPct val="0"/>
              </a:spcBef>
            </a:pPr>
            <a:r>
              <a:rPr lang="en-US" sz="11602" spc="-92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4559" y="4366781"/>
            <a:ext cx="12464104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spc="-3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Protects citizens from harmful air pollution in Almaty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spc="-3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Empowers government with data-driven urban planning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spc="-3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AI-driven predictive AQI system in the region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spc="-3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B2G model ensures sustainability and scalability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spc="-31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Pilot-ready, technically feasible, aligned with Smart City goals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9782" y="2131794"/>
            <a:ext cx="8998948" cy="5263174"/>
            <a:chOff x="0" y="0"/>
            <a:chExt cx="11998598" cy="7017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98598" cy="3163267"/>
            </a:xfrm>
            <a:custGeom>
              <a:avLst/>
              <a:gdLst/>
              <a:ahLst/>
              <a:cxnLst/>
              <a:rect l="l" t="t" r="r" b="b"/>
              <a:pathLst>
                <a:path w="11998598" h="3163267">
                  <a:moveTo>
                    <a:pt x="0" y="0"/>
                  </a:moveTo>
                  <a:lnTo>
                    <a:pt x="11998598" y="0"/>
                  </a:lnTo>
                  <a:lnTo>
                    <a:pt x="11998598" y="3163267"/>
                  </a:lnTo>
                  <a:lnTo>
                    <a:pt x="0" y="3163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3854298"/>
              <a:ext cx="11998598" cy="3163267"/>
            </a:xfrm>
            <a:custGeom>
              <a:avLst/>
              <a:gdLst/>
              <a:ahLst/>
              <a:cxnLst/>
              <a:rect l="l" t="t" r="r" b="b"/>
              <a:pathLst>
                <a:path w="11998598" h="3163267">
                  <a:moveTo>
                    <a:pt x="0" y="0"/>
                  </a:moveTo>
                  <a:lnTo>
                    <a:pt x="11998598" y="0"/>
                  </a:lnTo>
                  <a:lnTo>
                    <a:pt x="11998598" y="3163267"/>
                  </a:lnTo>
                  <a:lnTo>
                    <a:pt x="0" y="3163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131794"/>
            <a:ext cx="6776794" cy="6099115"/>
          </a:xfrm>
          <a:custGeom>
            <a:avLst/>
            <a:gdLst/>
            <a:ahLst/>
            <a:cxnLst/>
            <a:rect l="l" t="t" r="r" b="b"/>
            <a:pathLst>
              <a:path w="6776794" h="6099115">
                <a:moveTo>
                  <a:pt x="0" y="0"/>
                </a:moveTo>
                <a:lnTo>
                  <a:pt x="6776794" y="0"/>
                </a:lnTo>
                <a:lnTo>
                  <a:pt x="6776794" y="6099115"/>
                </a:lnTo>
                <a:lnTo>
                  <a:pt x="0" y="609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503129" y="2899960"/>
            <a:ext cx="8316495" cy="106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8"/>
              </a:lnSpc>
            </a:pPr>
            <a:r>
              <a:rPr lang="en-US" sz="6127">
                <a:solidFill>
                  <a:srgbClr val="000000"/>
                </a:solidFill>
                <a:latin typeface="Malik"/>
                <a:ea typeface="Malik"/>
                <a:cs typeface="Malik"/>
                <a:sym typeface="Malik"/>
              </a:rPr>
              <a:t>Samiullah Laly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58576"/>
            <a:ext cx="6810614" cy="241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9349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TEAM</a:t>
            </a:r>
          </a:p>
          <a:p>
            <a:pPr algn="ctr">
              <a:lnSpc>
                <a:spcPts val="9349"/>
              </a:lnSpc>
            </a:pPr>
            <a:r>
              <a:rPr lang="en-US" sz="9349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MEMBERS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03129" y="5611281"/>
            <a:ext cx="8316495" cy="106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8"/>
              </a:lnSpc>
            </a:pPr>
            <a:r>
              <a:rPr lang="en-US" sz="6127">
                <a:solidFill>
                  <a:srgbClr val="000000"/>
                </a:solidFill>
                <a:latin typeface="Malik"/>
                <a:ea typeface="Malik"/>
                <a:cs typeface="Malik"/>
                <a:sym typeface="Malik"/>
              </a:rPr>
              <a:t>Khairullah Chakir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397</Words>
  <Application>Microsoft Office PowerPoint</Application>
  <PresentationFormat>Custom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Times New Roman</vt:lpstr>
      <vt:lpstr>Lilita One</vt:lpstr>
      <vt:lpstr>Calibri</vt:lpstr>
      <vt:lpstr>Arial</vt:lpstr>
      <vt:lpstr>Open Sauce</vt:lpstr>
      <vt:lpstr>Times New Roman Bold</vt:lpstr>
      <vt:lpstr>Malik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 technological artificial intelligence project presentation</dc:title>
  <cp:lastModifiedBy>Chakir Khairullah</cp:lastModifiedBy>
  <cp:revision>2</cp:revision>
  <dcterms:created xsi:type="dcterms:W3CDTF">2006-08-16T00:00:00Z</dcterms:created>
  <dcterms:modified xsi:type="dcterms:W3CDTF">2025-11-24T23:45:22Z</dcterms:modified>
  <dc:identifier>DAG5o-bI0KI</dc:identifier>
</cp:coreProperties>
</file>